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302" r:id="rId2"/>
    <p:sldId id="274" r:id="rId3"/>
    <p:sldId id="305" r:id="rId4"/>
    <p:sldId id="304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99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m’entraine à résoudre des problèmes.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Associe chaque problème au bon schéma.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F145AA-C6BA-82E3-EBA9-FFD74718BFC1}"/>
              </a:ext>
            </a:extLst>
          </p:cNvPr>
          <p:cNvSpPr txBox="1"/>
          <p:nvPr/>
        </p:nvSpPr>
        <p:spPr>
          <a:xfrm>
            <a:off x="450305" y="4792973"/>
            <a:ext cx="4324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3.</a:t>
            </a:r>
            <a:r>
              <a:rPr lang="fr-FR" sz="2400" dirty="0"/>
              <a:t> Papy range ses 81 timbres dans 9 pochettes. </a:t>
            </a:r>
            <a:r>
              <a:rPr lang="fr-FR" sz="2400" b="1" dirty="0"/>
              <a:t>Combien de timbres y a-t-il dans chaque pochette ? 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C06B4371-B36B-64EE-3C8B-7C3F9FF2D716}"/>
              </a:ext>
            </a:extLst>
          </p:cNvPr>
          <p:cNvGrpSpPr/>
          <p:nvPr/>
        </p:nvGrpSpPr>
        <p:grpSpPr>
          <a:xfrm>
            <a:off x="6656552" y="5150045"/>
            <a:ext cx="2389618" cy="748676"/>
            <a:chOff x="682939" y="2297075"/>
            <a:chExt cx="3600001" cy="112789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FBA91D-B393-6F7B-5B3A-9EC4B32150B5}"/>
                </a:ext>
              </a:extLst>
            </p:cNvPr>
            <p:cNvSpPr/>
            <p:nvPr/>
          </p:nvSpPr>
          <p:spPr>
            <a:xfrm>
              <a:off x="682939" y="2297075"/>
              <a:ext cx="3600001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F32A20-5656-3F92-656D-EF396568A633}"/>
                </a:ext>
              </a:extLst>
            </p:cNvPr>
            <p:cNvSpPr/>
            <p:nvPr/>
          </p:nvSpPr>
          <p:spPr>
            <a:xfrm>
              <a:off x="682941" y="2861022"/>
              <a:ext cx="18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DF942B4-B2E2-9EF1-F64C-ABDF2CD61094}"/>
                </a:ext>
              </a:extLst>
            </p:cNvPr>
            <p:cNvSpPr/>
            <p:nvPr/>
          </p:nvSpPr>
          <p:spPr>
            <a:xfrm>
              <a:off x="2479780" y="2861021"/>
              <a:ext cx="1800000" cy="563947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59FE1813-21A2-AE0B-F481-40920806CAA3}"/>
              </a:ext>
            </a:extLst>
          </p:cNvPr>
          <p:cNvSpPr txBox="1"/>
          <p:nvPr/>
        </p:nvSpPr>
        <p:spPr>
          <a:xfrm>
            <a:off x="450305" y="3181884"/>
            <a:ext cx="4093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2.</a:t>
            </a:r>
            <a:r>
              <a:rPr lang="fr-FR" sz="2400" dirty="0"/>
              <a:t> J’achète un kimono de judo à 69€. </a:t>
            </a:r>
            <a:r>
              <a:rPr lang="fr-FR" sz="2400" b="1" dirty="0"/>
              <a:t>Combien me rend le vendeur si je lui donne 100 € ? 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EF5EFA5D-F880-6BAE-C16C-9911E70456B4}"/>
              </a:ext>
            </a:extLst>
          </p:cNvPr>
          <p:cNvGrpSpPr/>
          <p:nvPr/>
        </p:nvGrpSpPr>
        <p:grpSpPr>
          <a:xfrm>
            <a:off x="6472210" y="1611443"/>
            <a:ext cx="2388721" cy="748396"/>
            <a:chOff x="691991" y="4412980"/>
            <a:chExt cx="3600001" cy="112789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FE2F80A-DB61-F914-2FD0-760AC3FF18BE}"/>
                </a:ext>
              </a:extLst>
            </p:cNvPr>
            <p:cNvSpPr/>
            <p:nvPr/>
          </p:nvSpPr>
          <p:spPr>
            <a:xfrm>
              <a:off x="691991" y="4412980"/>
              <a:ext cx="3600001" cy="56394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E9B8A31-E785-16A3-BF73-3302B8F8DD2D}"/>
                </a:ext>
              </a:extLst>
            </p:cNvPr>
            <p:cNvSpPr/>
            <p:nvPr/>
          </p:nvSpPr>
          <p:spPr>
            <a:xfrm>
              <a:off x="691991" y="4976928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F3FA0A6-E20D-E355-9044-205AA759B130}"/>
                </a:ext>
              </a:extLst>
            </p:cNvPr>
            <p:cNvSpPr/>
            <p:nvPr/>
          </p:nvSpPr>
          <p:spPr>
            <a:xfrm>
              <a:off x="1591991" y="497692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6DF3DBC-0597-F59B-8D0F-CB1374456AC9}"/>
                </a:ext>
              </a:extLst>
            </p:cNvPr>
            <p:cNvSpPr/>
            <p:nvPr/>
          </p:nvSpPr>
          <p:spPr>
            <a:xfrm>
              <a:off x="2491992" y="4976928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3F16063-9BE2-58F9-AD24-726D13A07F74}"/>
                </a:ext>
              </a:extLst>
            </p:cNvPr>
            <p:cNvSpPr/>
            <p:nvPr/>
          </p:nvSpPr>
          <p:spPr>
            <a:xfrm>
              <a:off x="3391992" y="497692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sp>
        <p:nvSpPr>
          <p:cNvPr id="25" name="ZoneTexte 24">
            <a:extLst>
              <a:ext uri="{FF2B5EF4-FFF2-40B4-BE49-F238E27FC236}">
                <a16:creationId xmlns:a16="http://schemas.microsoft.com/office/drawing/2014/main" id="{F93DEEF2-AA7A-6B0D-EA16-E0C42757384B}"/>
              </a:ext>
            </a:extLst>
          </p:cNvPr>
          <p:cNvSpPr txBox="1"/>
          <p:nvPr/>
        </p:nvSpPr>
        <p:spPr>
          <a:xfrm>
            <a:off x="450305" y="1224973"/>
            <a:ext cx="44080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1.</a:t>
            </a:r>
            <a:r>
              <a:rPr lang="fr-FR" sz="2400" dirty="0"/>
              <a:t> J’accroche 4 guirlandes contenant chacune 16 ampoules. </a:t>
            </a:r>
            <a:r>
              <a:rPr lang="fr-FR" sz="2400" b="1" dirty="0"/>
              <a:t>Combien y a-t-il d’ampoules ? 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61030BED-5F61-E29C-55E8-F4A481093B90}"/>
              </a:ext>
            </a:extLst>
          </p:cNvPr>
          <p:cNvGrpSpPr/>
          <p:nvPr/>
        </p:nvGrpSpPr>
        <p:grpSpPr>
          <a:xfrm>
            <a:off x="6592654" y="3318583"/>
            <a:ext cx="2389619" cy="1422893"/>
            <a:chOff x="6951346" y="4707854"/>
            <a:chExt cx="3652523" cy="205743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FCA4452-CCA5-1848-52A9-95534A328331}"/>
                </a:ext>
              </a:extLst>
            </p:cNvPr>
            <p:cNvSpPr/>
            <p:nvPr/>
          </p:nvSpPr>
          <p:spPr>
            <a:xfrm>
              <a:off x="6951346" y="4707854"/>
              <a:ext cx="3647332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6483CB-2677-218A-D0DC-23B5D0FF73E7}"/>
                </a:ext>
              </a:extLst>
            </p:cNvPr>
            <p:cNvSpPr/>
            <p:nvPr/>
          </p:nvSpPr>
          <p:spPr>
            <a:xfrm>
              <a:off x="8786900" y="5276762"/>
              <a:ext cx="922160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…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29" name="Accolade fermante 28">
              <a:extLst>
                <a:ext uri="{FF2B5EF4-FFF2-40B4-BE49-F238E27FC236}">
                  <a16:creationId xmlns:a16="http://schemas.microsoft.com/office/drawing/2014/main" id="{A09614FB-F76E-1DE5-678F-24BAF629B0CD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7F1EE84-41CD-7DEF-66ED-ED393D0845BC}"/>
                </a:ext>
              </a:extLst>
            </p:cNvPr>
            <p:cNvSpPr/>
            <p:nvPr/>
          </p:nvSpPr>
          <p:spPr>
            <a:xfrm>
              <a:off x="6951346" y="5271800"/>
              <a:ext cx="900000" cy="56394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3FE6A05-A042-B911-64D8-0AAF07E88E2A}"/>
                </a:ext>
              </a:extLst>
            </p:cNvPr>
            <p:cNvSpPr/>
            <p:nvPr/>
          </p:nvSpPr>
          <p:spPr>
            <a:xfrm>
              <a:off x="8495400" y="6201337"/>
              <a:ext cx="559223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5D64DD6-5E32-378C-BCD0-7091697326B1}"/>
                </a:ext>
              </a:extLst>
            </p:cNvPr>
            <p:cNvSpPr/>
            <p:nvPr/>
          </p:nvSpPr>
          <p:spPr>
            <a:xfrm>
              <a:off x="7844336" y="5271800"/>
              <a:ext cx="900000" cy="56394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922B7ED-5212-05B5-B0FE-92A41E281605}"/>
                </a:ext>
              </a:extLst>
            </p:cNvPr>
            <p:cNvSpPr/>
            <p:nvPr/>
          </p:nvSpPr>
          <p:spPr>
            <a:xfrm>
              <a:off x="9703869" y="5269087"/>
              <a:ext cx="900000" cy="56394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Ellipse 33">
            <a:extLst>
              <a:ext uri="{FF2B5EF4-FFF2-40B4-BE49-F238E27FC236}">
                <a16:creationId xmlns:a16="http://schemas.microsoft.com/office/drawing/2014/main" id="{57D9AB64-A5D5-511D-B902-85FFE79AD868}"/>
              </a:ext>
            </a:extLst>
          </p:cNvPr>
          <p:cNvSpPr/>
          <p:nvPr/>
        </p:nvSpPr>
        <p:spPr>
          <a:xfrm>
            <a:off x="6021165" y="1765755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573A7C59-E8CA-AA0D-8E02-4C7B783C057C}"/>
              </a:ext>
            </a:extLst>
          </p:cNvPr>
          <p:cNvSpPr/>
          <p:nvPr/>
        </p:nvSpPr>
        <p:spPr>
          <a:xfrm>
            <a:off x="6018679" y="3462180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68D4CB54-C170-F4D0-1667-148BD9A08249}"/>
              </a:ext>
            </a:extLst>
          </p:cNvPr>
          <p:cNvSpPr/>
          <p:nvPr/>
        </p:nvSpPr>
        <p:spPr>
          <a:xfrm>
            <a:off x="6063750" y="5303935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25" grpId="0"/>
      <p:bldP spid="34" grpId="0" animBg="1"/>
      <p:bldP spid="35" grpId="0" animBg="1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F145AA-C6BA-82E3-EBA9-FFD74718BFC1}"/>
              </a:ext>
            </a:extLst>
          </p:cNvPr>
          <p:cNvSpPr txBox="1"/>
          <p:nvPr/>
        </p:nvSpPr>
        <p:spPr>
          <a:xfrm>
            <a:off x="450305" y="4792973"/>
            <a:ext cx="4324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3.</a:t>
            </a:r>
            <a:r>
              <a:rPr lang="fr-FR" sz="2400" dirty="0"/>
              <a:t> Papy range ses 81 timbres dans 9 pochettes. </a:t>
            </a:r>
            <a:r>
              <a:rPr lang="fr-FR" sz="2400" b="1" dirty="0"/>
              <a:t>Combien de timbres y a-t-il dans chaque pochette ? 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C06B4371-B36B-64EE-3C8B-7C3F9FF2D716}"/>
              </a:ext>
            </a:extLst>
          </p:cNvPr>
          <p:cNvGrpSpPr/>
          <p:nvPr/>
        </p:nvGrpSpPr>
        <p:grpSpPr>
          <a:xfrm>
            <a:off x="6656552" y="5150045"/>
            <a:ext cx="2389618" cy="748676"/>
            <a:chOff x="682939" y="2297075"/>
            <a:chExt cx="3600001" cy="112789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FBA91D-B393-6F7B-5B3A-9EC4B32150B5}"/>
                </a:ext>
              </a:extLst>
            </p:cNvPr>
            <p:cNvSpPr/>
            <p:nvPr/>
          </p:nvSpPr>
          <p:spPr>
            <a:xfrm>
              <a:off x="682939" y="2297075"/>
              <a:ext cx="3600001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F32A20-5656-3F92-656D-EF396568A633}"/>
                </a:ext>
              </a:extLst>
            </p:cNvPr>
            <p:cNvSpPr/>
            <p:nvPr/>
          </p:nvSpPr>
          <p:spPr>
            <a:xfrm>
              <a:off x="682941" y="2861022"/>
              <a:ext cx="18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DF942B4-B2E2-9EF1-F64C-ABDF2CD61094}"/>
                </a:ext>
              </a:extLst>
            </p:cNvPr>
            <p:cNvSpPr/>
            <p:nvPr/>
          </p:nvSpPr>
          <p:spPr>
            <a:xfrm>
              <a:off x="2479780" y="2861021"/>
              <a:ext cx="1800000" cy="563947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59FE1813-21A2-AE0B-F481-40920806CAA3}"/>
              </a:ext>
            </a:extLst>
          </p:cNvPr>
          <p:cNvSpPr txBox="1"/>
          <p:nvPr/>
        </p:nvSpPr>
        <p:spPr>
          <a:xfrm>
            <a:off x="450305" y="3181884"/>
            <a:ext cx="4093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2.</a:t>
            </a:r>
            <a:r>
              <a:rPr lang="fr-FR" sz="2400" dirty="0"/>
              <a:t> J’achète un kimono de judo à 69€. </a:t>
            </a:r>
            <a:r>
              <a:rPr lang="fr-FR" sz="2400" b="1" dirty="0"/>
              <a:t>Combien me rend le vendeur si je lui donne 100 € ? 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EF5EFA5D-F880-6BAE-C16C-9911E70456B4}"/>
              </a:ext>
            </a:extLst>
          </p:cNvPr>
          <p:cNvGrpSpPr/>
          <p:nvPr/>
        </p:nvGrpSpPr>
        <p:grpSpPr>
          <a:xfrm>
            <a:off x="6472210" y="1611443"/>
            <a:ext cx="2388721" cy="748396"/>
            <a:chOff x="691991" y="4412980"/>
            <a:chExt cx="3600001" cy="112789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FE2F80A-DB61-F914-2FD0-760AC3FF18BE}"/>
                </a:ext>
              </a:extLst>
            </p:cNvPr>
            <p:cNvSpPr/>
            <p:nvPr/>
          </p:nvSpPr>
          <p:spPr>
            <a:xfrm>
              <a:off x="691991" y="4412980"/>
              <a:ext cx="3600001" cy="56394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E9B8A31-E785-16A3-BF73-3302B8F8DD2D}"/>
                </a:ext>
              </a:extLst>
            </p:cNvPr>
            <p:cNvSpPr/>
            <p:nvPr/>
          </p:nvSpPr>
          <p:spPr>
            <a:xfrm>
              <a:off x="691991" y="4976928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F3FA0A6-E20D-E355-9044-205AA759B130}"/>
                </a:ext>
              </a:extLst>
            </p:cNvPr>
            <p:cNvSpPr/>
            <p:nvPr/>
          </p:nvSpPr>
          <p:spPr>
            <a:xfrm>
              <a:off x="1591991" y="497692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6DF3DBC-0597-F59B-8D0F-CB1374456AC9}"/>
                </a:ext>
              </a:extLst>
            </p:cNvPr>
            <p:cNvSpPr/>
            <p:nvPr/>
          </p:nvSpPr>
          <p:spPr>
            <a:xfrm>
              <a:off x="2491992" y="4976928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3F16063-9BE2-58F9-AD24-726D13A07F74}"/>
                </a:ext>
              </a:extLst>
            </p:cNvPr>
            <p:cNvSpPr/>
            <p:nvPr/>
          </p:nvSpPr>
          <p:spPr>
            <a:xfrm>
              <a:off x="3391992" y="497692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sp>
        <p:nvSpPr>
          <p:cNvPr id="25" name="ZoneTexte 24">
            <a:extLst>
              <a:ext uri="{FF2B5EF4-FFF2-40B4-BE49-F238E27FC236}">
                <a16:creationId xmlns:a16="http://schemas.microsoft.com/office/drawing/2014/main" id="{F93DEEF2-AA7A-6B0D-EA16-E0C42757384B}"/>
              </a:ext>
            </a:extLst>
          </p:cNvPr>
          <p:cNvSpPr txBox="1"/>
          <p:nvPr/>
        </p:nvSpPr>
        <p:spPr>
          <a:xfrm>
            <a:off x="450305" y="1224973"/>
            <a:ext cx="44080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1.</a:t>
            </a:r>
            <a:r>
              <a:rPr lang="fr-FR" sz="2400" dirty="0"/>
              <a:t> J’accroche 4 guirlandes contenant chacune 16 ampoules. </a:t>
            </a:r>
            <a:r>
              <a:rPr lang="fr-FR" sz="2400" b="1" dirty="0"/>
              <a:t>Combien y a-t-il d’ampoules ? 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61030BED-5F61-E29C-55E8-F4A481093B90}"/>
              </a:ext>
            </a:extLst>
          </p:cNvPr>
          <p:cNvGrpSpPr/>
          <p:nvPr/>
        </p:nvGrpSpPr>
        <p:grpSpPr>
          <a:xfrm>
            <a:off x="6592654" y="3318583"/>
            <a:ext cx="2389619" cy="1422893"/>
            <a:chOff x="6951346" y="4707854"/>
            <a:chExt cx="3652523" cy="205743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FCA4452-CCA5-1848-52A9-95534A328331}"/>
                </a:ext>
              </a:extLst>
            </p:cNvPr>
            <p:cNvSpPr/>
            <p:nvPr/>
          </p:nvSpPr>
          <p:spPr>
            <a:xfrm>
              <a:off x="6951346" y="4707854"/>
              <a:ext cx="3647332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6483CB-2677-218A-D0DC-23B5D0FF73E7}"/>
                </a:ext>
              </a:extLst>
            </p:cNvPr>
            <p:cNvSpPr/>
            <p:nvPr/>
          </p:nvSpPr>
          <p:spPr>
            <a:xfrm>
              <a:off x="8786900" y="5276762"/>
              <a:ext cx="922160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…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29" name="Accolade fermante 28">
              <a:extLst>
                <a:ext uri="{FF2B5EF4-FFF2-40B4-BE49-F238E27FC236}">
                  <a16:creationId xmlns:a16="http://schemas.microsoft.com/office/drawing/2014/main" id="{A09614FB-F76E-1DE5-678F-24BAF629B0CD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7F1EE84-41CD-7DEF-66ED-ED393D0845BC}"/>
                </a:ext>
              </a:extLst>
            </p:cNvPr>
            <p:cNvSpPr/>
            <p:nvPr/>
          </p:nvSpPr>
          <p:spPr>
            <a:xfrm>
              <a:off x="6951346" y="5271800"/>
              <a:ext cx="900000" cy="56394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3FE6A05-A042-B911-64D8-0AAF07E88E2A}"/>
                </a:ext>
              </a:extLst>
            </p:cNvPr>
            <p:cNvSpPr/>
            <p:nvPr/>
          </p:nvSpPr>
          <p:spPr>
            <a:xfrm>
              <a:off x="8495400" y="6201337"/>
              <a:ext cx="559223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5D64DD6-5E32-378C-BCD0-7091697326B1}"/>
                </a:ext>
              </a:extLst>
            </p:cNvPr>
            <p:cNvSpPr/>
            <p:nvPr/>
          </p:nvSpPr>
          <p:spPr>
            <a:xfrm>
              <a:off x="7844336" y="5271800"/>
              <a:ext cx="900000" cy="56394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922B7ED-5212-05B5-B0FE-92A41E281605}"/>
                </a:ext>
              </a:extLst>
            </p:cNvPr>
            <p:cNvSpPr/>
            <p:nvPr/>
          </p:nvSpPr>
          <p:spPr>
            <a:xfrm>
              <a:off x="9703869" y="5269087"/>
              <a:ext cx="900000" cy="56394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Ellipse 33">
            <a:extLst>
              <a:ext uri="{FF2B5EF4-FFF2-40B4-BE49-F238E27FC236}">
                <a16:creationId xmlns:a16="http://schemas.microsoft.com/office/drawing/2014/main" id="{57D9AB64-A5D5-511D-B902-85FFE79AD868}"/>
              </a:ext>
            </a:extLst>
          </p:cNvPr>
          <p:cNvSpPr/>
          <p:nvPr/>
        </p:nvSpPr>
        <p:spPr>
          <a:xfrm>
            <a:off x="6021165" y="1765755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573A7C59-E8CA-AA0D-8E02-4C7B783C057C}"/>
              </a:ext>
            </a:extLst>
          </p:cNvPr>
          <p:cNvSpPr/>
          <p:nvPr/>
        </p:nvSpPr>
        <p:spPr>
          <a:xfrm>
            <a:off x="6018679" y="3462180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68D4CB54-C170-F4D0-1667-148BD9A08249}"/>
              </a:ext>
            </a:extLst>
          </p:cNvPr>
          <p:cNvSpPr/>
          <p:nvPr/>
        </p:nvSpPr>
        <p:spPr>
          <a:xfrm>
            <a:off x="6063750" y="5303935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C</a:t>
            </a:r>
          </a:p>
        </p:txBody>
      </p: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3496E634-C725-26E5-5F5E-020E05267D6D}"/>
              </a:ext>
            </a:extLst>
          </p:cNvPr>
          <p:cNvCxnSpPr>
            <a:cxnSpLocks/>
          </p:cNvCxnSpPr>
          <p:nvPr/>
        </p:nvCxnSpPr>
        <p:spPr>
          <a:xfrm>
            <a:off x="4606669" y="2130024"/>
            <a:ext cx="1265679" cy="60973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B6C36CD2-EE41-F6DF-4EBF-F1675BE3CC59}"/>
              </a:ext>
            </a:extLst>
          </p:cNvPr>
          <p:cNvCxnSpPr>
            <a:cxnSpLocks/>
          </p:cNvCxnSpPr>
          <p:nvPr/>
        </p:nvCxnSpPr>
        <p:spPr>
          <a:xfrm flipV="1">
            <a:off x="4500748" y="3901044"/>
            <a:ext cx="1563002" cy="1570097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EF2F0B44-544B-4AA3-8FCA-1E897F9AAB87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4544160" y="3782049"/>
            <a:ext cx="1519590" cy="1521886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62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F145AA-C6BA-82E3-EBA9-FFD74718BFC1}"/>
              </a:ext>
            </a:extLst>
          </p:cNvPr>
          <p:cNvSpPr txBox="1"/>
          <p:nvPr/>
        </p:nvSpPr>
        <p:spPr>
          <a:xfrm>
            <a:off x="4606669" y="4947352"/>
            <a:ext cx="4324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3.</a:t>
            </a:r>
            <a:r>
              <a:rPr lang="fr-FR" sz="2400" dirty="0"/>
              <a:t> Papy range ses 81 timbres dans 9 pochettes. </a:t>
            </a:r>
            <a:r>
              <a:rPr lang="fr-FR" sz="2400" b="1" dirty="0"/>
              <a:t>Combien de timbres y a-t-il dans chaque pochette ? 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C06B4371-B36B-64EE-3C8B-7C3F9FF2D716}"/>
              </a:ext>
            </a:extLst>
          </p:cNvPr>
          <p:cNvGrpSpPr/>
          <p:nvPr/>
        </p:nvGrpSpPr>
        <p:grpSpPr>
          <a:xfrm>
            <a:off x="676080" y="5135238"/>
            <a:ext cx="2389618" cy="748676"/>
            <a:chOff x="682939" y="2297075"/>
            <a:chExt cx="3600001" cy="112789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FBA91D-B393-6F7B-5B3A-9EC4B32150B5}"/>
                </a:ext>
              </a:extLst>
            </p:cNvPr>
            <p:cNvSpPr/>
            <p:nvPr/>
          </p:nvSpPr>
          <p:spPr>
            <a:xfrm>
              <a:off x="682939" y="2297075"/>
              <a:ext cx="3600001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F32A20-5656-3F92-656D-EF396568A633}"/>
                </a:ext>
              </a:extLst>
            </p:cNvPr>
            <p:cNvSpPr/>
            <p:nvPr/>
          </p:nvSpPr>
          <p:spPr>
            <a:xfrm>
              <a:off x="682941" y="2861022"/>
              <a:ext cx="18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DF942B4-B2E2-9EF1-F64C-ABDF2CD61094}"/>
                </a:ext>
              </a:extLst>
            </p:cNvPr>
            <p:cNvSpPr/>
            <p:nvPr/>
          </p:nvSpPr>
          <p:spPr>
            <a:xfrm>
              <a:off x="2479780" y="2861021"/>
              <a:ext cx="1800000" cy="563947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59FE1813-21A2-AE0B-F481-40920806CAA3}"/>
              </a:ext>
            </a:extLst>
          </p:cNvPr>
          <p:cNvSpPr txBox="1"/>
          <p:nvPr/>
        </p:nvSpPr>
        <p:spPr>
          <a:xfrm>
            <a:off x="4606669" y="3302105"/>
            <a:ext cx="4093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2.</a:t>
            </a:r>
            <a:r>
              <a:rPr lang="fr-FR" sz="2400" dirty="0"/>
              <a:t> J’achète un kimono de judo à 69€. </a:t>
            </a:r>
            <a:r>
              <a:rPr lang="fr-FR" sz="2400" b="1" dirty="0"/>
              <a:t>Combien me rend le vendeur si je lui donne 100 € ? 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EF5EFA5D-F880-6BAE-C16C-9911E70456B4}"/>
              </a:ext>
            </a:extLst>
          </p:cNvPr>
          <p:cNvGrpSpPr/>
          <p:nvPr/>
        </p:nvGrpSpPr>
        <p:grpSpPr>
          <a:xfrm>
            <a:off x="491738" y="1596636"/>
            <a:ext cx="2388721" cy="748396"/>
            <a:chOff x="691991" y="4412980"/>
            <a:chExt cx="3600001" cy="112789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FE2F80A-DB61-F914-2FD0-760AC3FF18BE}"/>
                </a:ext>
              </a:extLst>
            </p:cNvPr>
            <p:cNvSpPr/>
            <p:nvPr/>
          </p:nvSpPr>
          <p:spPr>
            <a:xfrm>
              <a:off x="691991" y="4412980"/>
              <a:ext cx="3600001" cy="56394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E9B8A31-E785-16A3-BF73-3302B8F8DD2D}"/>
                </a:ext>
              </a:extLst>
            </p:cNvPr>
            <p:cNvSpPr/>
            <p:nvPr/>
          </p:nvSpPr>
          <p:spPr>
            <a:xfrm>
              <a:off x="691991" y="4976928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F3FA0A6-E20D-E355-9044-205AA759B130}"/>
                </a:ext>
              </a:extLst>
            </p:cNvPr>
            <p:cNvSpPr/>
            <p:nvPr/>
          </p:nvSpPr>
          <p:spPr>
            <a:xfrm>
              <a:off x="1591991" y="497692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6DF3DBC-0597-F59B-8D0F-CB1374456AC9}"/>
                </a:ext>
              </a:extLst>
            </p:cNvPr>
            <p:cNvSpPr/>
            <p:nvPr/>
          </p:nvSpPr>
          <p:spPr>
            <a:xfrm>
              <a:off x="2491992" y="4976928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3F16063-9BE2-58F9-AD24-726D13A07F74}"/>
                </a:ext>
              </a:extLst>
            </p:cNvPr>
            <p:cNvSpPr/>
            <p:nvPr/>
          </p:nvSpPr>
          <p:spPr>
            <a:xfrm>
              <a:off x="3391992" y="497692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sp>
        <p:nvSpPr>
          <p:cNvPr id="25" name="ZoneTexte 24">
            <a:extLst>
              <a:ext uri="{FF2B5EF4-FFF2-40B4-BE49-F238E27FC236}">
                <a16:creationId xmlns:a16="http://schemas.microsoft.com/office/drawing/2014/main" id="{F93DEEF2-AA7A-6B0D-EA16-E0C42757384B}"/>
              </a:ext>
            </a:extLst>
          </p:cNvPr>
          <p:cNvSpPr txBox="1"/>
          <p:nvPr/>
        </p:nvSpPr>
        <p:spPr>
          <a:xfrm>
            <a:off x="4606669" y="1345194"/>
            <a:ext cx="44080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1.</a:t>
            </a:r>
            <a:r>
              <a:rPr lang="fr-FR" sz="2400" dirty="0"/>
              <a:t> J’accroche 4 guirlandes contenant chacune 16 ampoules. </a:t>
            </a:r>
            <a:r>
              <a:rPr lang="fr-FR" sz="2400" b="1" dirty="0"/>
              <a:t>Combien y a-t-il d’ampoules ? 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61030BED-5F61-E29C-55E8-F4A481093B90}"/>
              </a:ext>
            </a:extLst>
          </p:cNvPr>
          <p:cNvGrpSpPr/>
          <p:nvPr/>
        </p:nvGrpSpPr>
        <p:grpSpPr>
          <a:xfrm>
            <a:off x="612182" y="3303776"/>
            <a:ext cx="2389619" cy="1422893"/>
            <a:chOff x="6951346" y="4707854"/>
            <a:chExt cx="3652523" cy="205743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FCA4452-CCA5-1848-52A9-95534A328331}"/>
                </a:ext>
              </a:extLst>
            </p:cNvPr>
            <p:cNvSpPr/>
            <p:nvPr/>
          </p:nvSpPr>
          <p:spPr>
            <a:xfrm>
              <a:off x="6951346" y="4707854"/>
              <a:ext cx="3647332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6483CB-2677-218A-D0DC-23B5D0FF73E7}"/>
                </a:ext>
              </a:extLst>
            </p:cNvPr>
            <p:cNvSpPr/>
            <p:nvPr/>
          </p:nvSpPr>
          <p:spPr>
            <a:xfrm>
              <a:off x="8786900" y="5276762"/>
              <a:ext cx="922160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…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29" name="Accolade fermante 28">
              <a:extLst>
                <a:ext uri="{FF2B5EF4-FFF2-40B4-BE49-F238E27FC236}">
                  <a16:creationId xmlns:a16="http://schemas.microsoft.com/office/drawing/2014/main" id="{A09614FB-F76E-1DE5-678F-24BAF629B0CD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7F1EE84-41CD-7DEF-66ED-ED393D0845BC}"/>
                </a:ext>
              </a:extLst>
            </p:cNvPr>
            <p:cNvSpPr/>
            <p:nvPr/>
          </p:nvSpPr>
          <p:spPr>
            <a:xfrm>
              <a:off x="6951346" y="5271800"/>
              <a:ext cx="900000" cy="56394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3FE6A05-A042-B911-64D8-0AAF07E88E2A}"/>
                </a:ext>
              </a:extLst>
            </p:cNvPr>
            <p:cNvSpPr/>
            <p:nvPr/>
          </p:nvSpPr>
          <p:spPr>
            <a:xfrm>
              <a:off x="8495400" y="6201337"/>
              <a:ext cx="559223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5D64DD6-5E32-378C-BCD0-7091697326B1}"/>
                </a:ext>
              </a:extLst>
            </p:cNvPr>
            <p:cNvSpPr/>
            <p:nvPr/>
          </p:nvSpPr>
          <p:spPr>
            <a:xfrm>
              <a:off x="7844336" y="5271800"/>
              <a:ext cx="900000" cy="56394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922B7ED-5212-05B5-B0FE-92A41E281605}"/>
                </a:ext>
              </a:extLst>
            </p:cNvPr>
            <p:cNvSpPr/>
            <p:nvPr/>
          </p:nvSpPr>
          <p:spPr>
            <a:xfrm>
              <a:off x="9703869" y="5269087"/>
              <a:ext cx="900000" cy="56394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Ellipse 33">
            <a:extLst>
              <a:ext uri="{FF2B5EF4-FFF2-40B4-BE49-F238E27FC236}">
                <a16:creationId xmlns:a16="http://schemas.microsoft.com/office/drawing/2014/main" id="{57D9AB64-A5D5-511D-B902-85FFE79AD868}"/>
              </a:ext>
            </a:extLst>
          </p:cNvPr>
          <p:cNvSpPr/>
          <p:nvPr/>
        </p:nvSpPr>
        <p:spPr>
          <a:xfrm>
            <a:off x="40693" y="1750948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573A7C59-E8CA-AA0D-8E02-4C7B783C057C}"/>
              </a:ext>
            </a:extLst>
          </p:cNvPr>
          <p:cNvSpPr/>
          <p:nvPr/>
        </p:nvSpPr>
        <p:spPr>
          <a:xfrm>
            <a:off x="38207" y="3447373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68D4CB54-C170-F4D0-1667-148BD9A08249}"/>
              </a:ext>
            </a:extLst>
          </p:cNvPr>
          <p:cNvSpPr/>
          <p:nvPr/>
        </p:nvSpPr>
        <p:spPr>
          <a:xfrm>
            <a:off x="83278" y="5289128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C</a:t>
            </a: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73B73E09-EAC6-B982-37ED-A28871AEEE1B}"/>
              </a:ext>
            </a:extLst>
          </p:cNvPr>
          <p:cNvCxnSpPr>
            <a:cxnSpLocks/>
          </p:cNvCxnSpPr>
          <p:nvPr/>
        </p:nvCxnSpPr>
        <p:spPr>
          <a:xfrm flipH="1" flipV="1">
            <a:off x="3033905" y="1970834"/>
            <a:ext cx="1572764" cy="159190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7F37881C-34F4-7CAE-AFEB-B0AE3EC5CD75}"/>
              </a:ext>
            </a:extLst>
          </p:cNvPr>
          <p:cNvCxnSpPr>
            <a:cxnSpLocks/>
          </p:cNvCxnSpPr>
          <p:nvPr/>
        </p:nvCxnSpPr>
        <p:spPr>
          <a:xfrm flipH="1">
            <a:off x="3107606" y="4009221"/>
            <a:ext cx="1425159" cy="1461920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05EF663B-A6B9-01ED-191B-F5AAB68BF9EF}"/>
              </a:ext>
            </a:extLst>
          </p:cNvPr>
          <p:cNvCxnSpPr>
            <a:cxnSpLocks/>
          </p:cNvCxnSpPr>
          <p:nvPr/>
        </p:nvCxnSpPr>
        <p:spPr>
          <a:xfrm flipH="1" flipV="1">
            <a:off x="3063601" y="3693794"/>
            <a:ext cx="1540989" cy="2049042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144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211</Words>
  <Application>Microsoft Office PowerPoint</Application>
  <PresentationFormat>Affichage à l'écran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Associe chaque problème au bon schéma. 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103</cp:revision>
  <dcterms:created xsi:type="dcterms:W3CDTF">2023-02-07T14:55:57Z</dcterms:created>
  <dcterms:modified xsi:type="dcterms:W3CDTF">2025-11-23T21:02:13Z</dcterms:modified>
</cp:coreProperties>
</file>